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2" r:id="rId3"/>
    <p:sldId id="260" r:id="rId4"/>
  </p:sldIdLst>
  <p:sldSz cx="12192000" cy="6858000"/>
  <p:notesSz cx="7004050" cy="9296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868" autoAdjust="0"/>
    <p:restoredTop sz="94660"/>
  </p:normalViewPr>
  <p:slideViewPr>
    <p:cSldViewPr snapToGrid="0">
      <p:cViewPr varScale="1">
        <p:scale>
          <a:sx n="73" d="100"/>
          <a:sy n="73" d="100"/>
        </p:scale>
        <p:origin x="50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01/03/2019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98708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01/03/2019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61425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01/03/2019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3973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01/03/2019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002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01/03/2019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93488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01/03/2019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07090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01/03/2019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82325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01/03/2019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22059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01/03/2019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2136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01/03/2019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12907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01/03/2019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62661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2DF8A8-841C-4954-90BB-FC4B687F5EBF}" type="datetimeFigureOut">
              <a:rPr lang="es-MX" smtClean="0"/>
              <a:t>01/03/2019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47233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 rot="19099891">
            <a:off x="-2105" y="357144"/>
            <a:ext cx="13619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CAJA NEGRA</a:t>
            </a:r>
            <a:endParaRPr lang="es-MX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649946" y="2376492"/>
            <a:ext cx="1873885" cy="173062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28600" indent="-228600" algn="just">
              <a:spcAft>
                <a:spcPts val="800"/>
              </a:spcAft>
              <a:buFont typeface="+mj-lt"/>
              <a:buAutoNum type="arabicPeriod"/>
            </a:pPr>
            <a:r>
              <a:rPr lang="es-MX" sz="1100" b="1" dirty="0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Relación de Plazas docentes vacantes convocadas por ITH</a:t>
            </a:r>
          </a:p>
          <a:p>
            <a:pPr marL="228600" indent="-228600" algn="just">
              <a:spcAft>
                <a:spcPts val="800"/>
              </a:spcAft>
              <a:buFont typeface="+mj-lt"/>
              <a:buAutoNum type="arabicPeriod"/>
            </a:pPr>
            <a:r>
              <a:rPr lang="es-MX" sz="1100" b="1" dirty="0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Programación de exámenes de oposición</a:t>
            </a:r>
            <a:endParaRPr lang="es-MX" sz="1100" b="1" dirty="0">
              <a:solidFill>
                <a:schemeClr val="tx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989705" y="1849959"/>
            <a:ext cx="1194366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ENTRADAS</a:t>
            </a:r>
            <a:endParaRPr lang="es-MX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3086530" y="431168"/>
            <a:ext cx="5437777" cy="10382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Recurso material: papelería (hojas, pluma), impresora, formatos, consumibles, luz e internet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1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Recurso humano: personal administrativo, personal docente, CDD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Recurso financiero: planeación del recurso financiero, asignación de partidas</a:t>
            </a:r>
            <a:endParaRPr lang="es-MX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Rectángulo 10"/>
          <p:cNvSpPr/>
          <p:nvPr/>
        </p:nvSpPr>
        <p:spPr>
          <a:xfrm>
            <a:off x="4639309" y="72908"/>
            <a:ext cx="1196931" cy="375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b="1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RECURSOS</a:t>
            </a:r>
            <a:endParaRPr lang="es-MX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tángulo 11"/>
          <p:cNvSpPr/>
          <p:nvPr/>
        </p:nvSpPr>
        <p:spPr>
          <a:xfrm>
            <a:off x="3086531" y="2158364"/>
            <a:ext cx="5387768" cy="20076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1.- Publicación de convocatoria (cerrada o abierta)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2.- </a:t>
            </a:r>
            <a:r>
              <a:rPr lang="es-MX" sz="1100" dirty="0"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ecepción de documentación por candidatos al cierre de la convocatoria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3.- Entrega </a:t>
            </a:r>
            <a:r>
              <a:rPr lang="es-MX" sz="1100" dirty="0">
                <a:ea typeface="Calibri" panose="020F0502020204030204" pitchFamily="34" charset="0"/>
                <a:cs typeface="Times New Roman" panose="02020603050405020304" pitchFamily="18" charset="0"/>
              </a:rPr>
              <a:t>de los expedientes a la Comisión Dictaminadora Docente (CDD</a:t>
            </a: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1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4.- </a:t>
            </a: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Recepción de los dictámenes por la CDD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6.- Captura de plaza vacante en </a:t>
            </a:r>
            <a:r>
              <a:rPr lang="es-MX" sz="1100" dirty="0">
                <a:ea typeface="Calibri" panose="020F0502020204030204" pitchFamily="34" charset="0"/>
                <a:cs typeface="Times New Roman" panose="02020603050405020304" pitchFamily="18" charset="0"/>
              </a:rPr>
              <a:t>plataforma </a:t>
            </a: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SIAPSE del </a:t>
            </a:r>
            <a:r>
              <a:rPr lang="es-MX" sz="1100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TecNM</a:t>
            </a:r>
            <a:endParaRPr lang="es-MX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7.- Emisión de constancia de nombramiento</a:t>
            </a:r>
          </a:p>
        </p:txBody>
      </p:sp>
      <p:sp>
        <p:nvSpPr>
          <p:cNvPr id="13" name="Rectángulo 12"/>
          <p:cNvSpPr/>
          <p:nvPr/>
        </p:nvSpPr>
        <p:spPr>
          <a:xfrm>
            <a:off x="4694036" y="1487873"/>
            <a:ext cx="1087478" cy="375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b="1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PROCESO</a:t>
            </a:r>
            <a:endParaRPr lang="es-MX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Rectángulo 13"/>
          <p:cNvSpPr/>
          <p:nvPr/>
        </p:nvSpPr>
        <p:spPr>
          <a:xfrm>
            <a:off x="3073986" y="4854999"/>
            <a:ext cx="5387769" cy="67249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i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Cubrir al 90% las plazas vacantes convocadas por el </a:t>
            </a:r>
            <a:r>
              <a:rPr lang="es-MX" sz="1100" i="1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TecNM</a:t>
            </a:r>
            <a:r>
              <a:rPr lang="es-MX" sz="1100" i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en el tiempo establecido a través de la publicación de convocatorias docentes y no docentes </a:t>
            </a:r>
          </a:p>
        </p:txBody>
      </p:sp>
      <p:sp>
        <p:nvSpPr>
          <p:cNvPr id="15" name="Rectángulo 14"/>
          <p:cNvSpPr/>
          <p:nvPr/>
        </p:nvSpPr>
        <p:spPr>
          <a:xfrm>
            <a:off x="4753991" y="4166028"/>
            <a:ext cx="1297151" cy="375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b="1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INDICADOR</a:t>
            </a:r>
            <a:endParaRPr lang="es-MX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Rectángulo 15"/>
          <p:cNvSpPr/>
          <p:nvPr/>
        </p:nvSpPr>
        <p:spPr>
          <a:xfrm>
            <a:off x="9126773" y="2440937"/>
            <a:ext cx="2251727" cy="145661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100" dirty="0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1.- </a:t>
            </a:r>
            <a:r>
              <a:rPr lang="es-MX" sz="11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s-MX" sz="1100" dirty="0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onvocatoria de plaza (s) vacante (s)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100" dirty="0" smtClean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2.- Dictámenes de promovido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100" dirty="0" smtClean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3.-C</a:t>
            </a:r>
            <a:r>
              <a:rPr lang="es-MX" sz="1100" dirty="0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onstancia</a:t>
            </a:r>
            <a:r>
              <a:rPr lang="es-MX" sz="1100" dirty="0" smtClean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de nombramiento</a:t>
            </a:r>
            <a:endParaRPr lang="es-MX" sz="11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Rectángulo 16"/>
          <p:cNvSpPr/>
          <p:nvPr/>
        </p:nvSpPr>
        <p:spPr>
          <a:xfrm>
            <a:off x="9585988" y="1912735"/>
            <a:ext cx="955453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SALIDAS</a:t>
            </a:r>
            <a:endParaRPr lang="es-MX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Rectángulo 17"/>
          <p:cNvSpPr/>
          <p:nvPr/>
        </p:nvSpPr>
        <p:spPr>
          <a:xfrm>
            <a:off x="215454" y="4824583"/>
            <a:ext cx="2535810" cy="17817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s-MX" sz="1100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s-MX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PELIGRO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100" dirty="0"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.- De no convocar plazas docentes y cubrir dicha necesidad, se deberá contratar personal docente por ingresos propios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3.- Mayor desmotivación en el personal docente que cuenta con plaza considerando que pudo haber participado en las convocatorias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19" name="Rectángulo 18"/>
          <p:cNvSpPr/>
          <p:nvPr/>
        </p:nvSpPr>
        <p:spPr>
          <a:xfrm>
            <a:off x="8964909" y="4556794"/>
            <a:ext cx="2413591" cy="215499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s-MX" sz="11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RIESGO</a:t>
            </a:r>
            <a:endParaRPr lang="es-MX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 </a:t>
            </a: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1.- No contar con la relación de necesidades de materias vacantes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2. No recibir la programación de exámenes de oposición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3.- Inconformidad de los sustentantes por los resultados mediante el dictamen emitido por la CDD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28" name="Flecha arriba y abajo 27"/>
          <p:cNvSpPr/>
          <p:nvPr/>
        </p:nvSpPr>
        <p:spPr>
          <a:xfrm>
            <a:off x="4483227" y="1495979"/>
            <a:ext cx="138663" cy="587375"/>
          </a:xfrm>
          <a:prstGeom prst="up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9" name="Flecha arriba y abajo 28"/>
          <p:cNvSpPr/>
          <p:nvPr/>
        </p:nvSpPr>
        <p:spPr>
          <a:xfrm>
            <a:off x="4483227" y="4172031"/>
            <a:ext cx="138663" cy="587375"/>
          </a:xfrm>
          <a:prstGeom prst="up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0" name="Flecha izquierda y derecha 29"/>
          <p:cNvSpPr/>
          <p:nvPr/>
        </p:nvSpPr>
        <p:spPr>
          <a:xfrm>
            <a:off x="8524307" y="3253482"/>
            <a:ext cx="553831" cy="132779"/>
          </a:xfrm>
          <a:prstGeom prst="left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1" name="Flecha derecha 30"/>
          <p:cNvSpPr/>
          <p:nvPr/>
        </p:nvSpPr>
        <p:spPr>
          <a:xfrm>
            <a:off x="2523831" y="3167991"/>
            <a:ext cx="562700" cy="127906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2" name="Documento 31"/>
          <p:cNvSpPr/>
          <p:nvPr/>
        </p:nvSpPr>
        <p:spPr>
          <a:xfrm>
            <a:off x="1714500" y="3792883"/>
            <a:ext cx="1159230" cy="863617"/>
          </a:xfrm>
          <a:prstGeom prst="flowChartDocumen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00" dirty="0" smtClean="0"/>
              <a:t>Cédula de evaluación de examen de oposición </a:t>
            </a:r>
            <a:endParaRPr lang="es-MX" sz="1100" dirty="0"/>
          </a:p>
        </p:txBody>
      </p:sp>
      <p:sp>
        <p:nvSpPr>
          <p:cNvPr id="2" name="CuadroTexto 1"/>
          <p:cNvSpPr txBox="1"/>
          <p:nvPr/>
        </p:nvSpPr>
        <p:spPr>
          <a:xfrm>
            <a:off x="4694036" y="1689335"/>
            <a:ext cx="43841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i="1" dirty="0" smtClean="0">
                <a:solidFill>
                  <a:srgbClr val="0070C0"/>
                </a:solidFill>
              </a:rPr>
              <a:t>Selección de personal docente y no docente </a:t>
            </a:r>
            <a:endParaRPr lang="es-MX" b="1" i="1" dirty="0">
              <a:solidFill>
                <a:srgbClr val="0070C0"/>
              </a:solidFill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9274629" y="489006"/>
            <a:ext cx="21038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/>
              <a:t>FECHA: 12 DE FEBRERO DE 2019</a:t>
            </a:r>
          </a:p>
          <a:p>
            <a:r>
              <a:rPr lang="es-MX" sz="1200" dirty="0" smtClean="0"/>
              <a:t>ELABORADO POR. GUILDA GRIZEL HERNÁNDEZ LÓPEZ, JEFA DEL DEPTO. DE RECURSOS HUMANOS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001236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 rot="19099891">
            <a:off x="-2105" y="357144"/>
            <a:ext cx="13619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CAJA NEGRA</a:t>
            </a:r>
            <a:endParaRPr lang="es-MX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649946" y="2376492"/>
            <a:ext cx="1873885" cy="173062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28600" indent="-228600" algn="just">
              <a:spcAft>
                <a:spcPts val="800"/>
              </a:spcAft>
              <a:buFont typeface="+mj-lt"/>
              <a:buAutoNum type="arabicPeriod"/>
            </a:pPr>
            <a:r>
              <a:rPr lang="es-MX" sz="1100" b="1" dirty="0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Relación de necesidades de materias para el próximo semestre</a:t>
            </a:r>
          </a:p>
        </p:txBody>
      </p:sp>
      <p:sp>
        <p:nvSpPr>
          <p:cNvPr id="9" name="Rectángulo 8"/>
          <p:cNvSpPr/>
          <p:nvPr/>
        </p:nvSpPr>
        <p:spPr>
          <a:xfrm>
            <a:off x="989705" y="1849959"/>
            <a:ext cx="1194366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ENTRADAS</a:t>
            </a:r>
            <a:endParaRPr lang="es-MX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3086530" y="431168"/>
            <a:ext cx="5437777" cy="10382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Recurso material: papelería (hojas, pluma), impresora, formatos, consumibles, luz e internet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1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Recurso humano: personal administrativo, personal docente, CDD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Recurso financiero: programación anual de partidas e importes por concepto, asignación de partidas</a:t>
            </a:r>
            <a:endParaRPr lang="es-MX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Rectángulo 10"/>
          <p:cNvSpPr/>
          <p:nvPr/>
        </p:nvSpPr>
        <p:spPr>
          <a:xfrm>
            <a:off x="4639309" y="72908"/>
            <a:ext cx="1196931" cy="375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b="1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RECURSOS</a:t>
            </a:r>
            <a:endParaRPr lang="es-MX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tángulo 11"/>
          <p:cNvSpPr/>
          <p:nvPr/>
        </p:nvSpPr>
        <p:spPr>
          <a:xfrm>
            <a:off x="3132485" y="2083354"/>
            <a:ext cx="5341814" cy="295530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es-MX" sz="11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s-MX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1.- Recepción y revisión de la relación de necesidades por parte de la subdirección académica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2.- Revisión de currículums vitae recibidos en el depto. de Recursos Humanos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1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3.- Entrega de propuestas de aspirantes a docentes de acuerdo al perfil de conocimiento al  área académica correspondiente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4.- Solicitud de programación de exámenes de oposición al depto. de Desarrollo Académico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5.- Recepción de programación y asistencia en </a:t>
            </a:r>
            <a:r>
              <a:rPr lang="es-MX" sz="1100" dirty="0">
                <a:ea typeface="Calibri" panose="020F0502020204030204" pitchFamily="34" charset="0"/>
                <a:cs typeface="Times New Roman" panose="02020603050405020304" pitchFamily="18" charset="0"/>
              </a:rPr>
              <a:t>exámenes de </a:t>
            </a: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oposición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6.- Recepción de dictámenes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7.- Entrevista con cada sustentante para solicitar documentación y apertura de expediente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8.- Asignación de número de empleado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s-MX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s-MX" sz="11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Rectángulo 12"/>
          <p:cNvSpPr/>
          <p:nvPr/>
        </p:nvSpPr>
        <p:spPr>
          <a:xfrm>
            <a:off x="4694036" y="1487873"/>
            <a:ext cx="1087478" cy="375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b="1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PROCESO</a:t>
            </a:r>
            <a:endParaRPr lang="es-MX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Rectángulo 13"/>
          <p:cNvSpPr/>
          <p:nvPr/>
        </p:nvSpPr>
        <p:spPr>
          <a:xfrm>
            <a:off x="3086530" y="5670712"/>
            <a:ext cx="5387769" cy="67249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i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Cubrir el 100% de las necesidades de materias descubiertas con personal docente por servicios profesionales para el próximo semestre</a:t>
            </a:r>
          </a:p>
        </p:txBody>
      </p:sp>
      <p:sp>
        <p:nvSpPr>
          <p:cNvPr id="15" name="Rectángulo 14"/>
          <p:cNvSpPr/>
          <p:nvPr/>
        </p:nvSpPr>
        <p:spPr>
          <a:xfrm>
            <a:off x="4692758" y="5046916"/>
            <a:ext cx="1297151" cy="375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b="1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INDICADOR</a:t>
            </a:r>
            <a:endParaRPr lang="es-MX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Rectángulo 15"/>
          <p:cNvSpPr/>
          <p:nvPr/>
        </p:nvSpPr>
        <p:spPr>
          <a:xfrm>
            <a:off x="9128146" y="2324944"/>
            <a:ext cx="2261259" cy="212263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100" dirty="0" smtClean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1.- Oficio de solicitud de programación de exámenes de oposición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100" dirty="0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2.- Oficio de dictámenes de exámenes de oposición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100" dirty="0" smtClean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3.- Expediente por cada profesor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100" dirty="0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4.- Registro de información en el sistema del Reloj </a:t>
            </a:r>
            <a:r>
              <a:rPr lang="es-MX" sz="1100" dirty="0" err="1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Checador</a:t>
            </a:r>
            <a:endParaRPr lang="es-MX" sz="11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Rectángulo 16"/>
          <p:cNvSpPr/>
          <p:nvPr/>
        </p:nvSpPr>
        <p:spPr>
          <a:xfrm>
            <a:off x="9684236" y="1866749"/>
            <a:ext cx="955453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SALIDAS</a:t>
            </a:r>
            <a:endParaRPr lang="es-MX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Rectángulo 17"/>
          <p:cNvSpPr/>
          <p:nvPr/>
        </p:nvSpPr>
        <p:spPr>
          <a:xfrm>
            <a:off x="337920" y="5213805"/>
            <a:ext cx="2535810" cy="118381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s-MX" sz="1100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s-MX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PELIGRO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100" dirty="0"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.- De no contar con la relación de necesidades de materias por cubrir para el próximo semestre, se corre el riesgo de iniciar clases con grupos descubiertos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19" name="Rectángulo 18"/>
          <p:cNvSpPr/>
          <p:nvPr/>
        </p:nvSpPr>
        <p:spPr>
          <a:xfrm>
            <a:off x="8964909" y="5157565"/>
            <a:ext cx="2413591" cy="129629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s-MX" sz="11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s-MX" sz="11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RIESGO</a:t>
            </a:r>
            <a:endParaRPr lang="es-MX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 </a:t>
            </a: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1.- A mayor número de personal docente contratado por servicios profesionales, </a:t>
            </a:r>
            <a:r>
              <a:rPr lang="es-MX" sz="1100" dirty="0"/>
              <a:t>mayor </a:t>
            </a:r>
            <a:r>
              <a:rPr lang="es-MX" sz="1100" dirty="0" smtClean="0"/>
              <a:t>es el recurso destinado para cubrir esta necesidad</a:t>
            </a:r>
            <a:endParaRPr lang="es-MX" sz="11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28" name="Flecha arriba y abajo 27"/>
          <p:cNvSpPr/>
          <p:nvPr/>
        </p:nvSpPr>
        <p:spPr>
          <a:xfrm>
            <a:off x="4483227" y="1495979"/>
            <a:ext cx="138663" cy="587375"/>
          </a:xfrm>
          <a:prstGeom prst="up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9" name="Flecha arriba y abajo 28"/>
          <p:cNvSpPr/>
          <p:nvPr/>
        </p:nvSpPr>
        <p:spPr>
          <a:xfrm>
            <a:off x="4483226" y="5046916"/>
            <a:ext cx="138663" cy="587375"/>
          </a:xfrm>
          <a:prstGeom prst="up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0" name="Flecha izquierda y derecha 29"/>
          <p:cNvSpPr/>
          <p:nvPr/>
        </p:nvSpPr>
        <p:spPr>
          <a:xfrm>
            <a:off x="8524307" y="3253482"/>
            <a:ext cx="553831" cy="132779"/>
          </a:xfrm>
          <a:prstGeom prst="left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1" name="Flecha derecha 30"/>
          <p:cNvSpPr/>
          <p:nvPr/>
        </p:nvSpPr>
        <p:spPr>
          <a:xfrm>
            <a:off x="2523831" y="3167991"/>
            <a:ext cx="562700" cy="127906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CuadroTexto 1"/>
          <p:cNvSpPr txBox="1"/>
          <p:nvPr/>
        </p:nvSpPr>
        <p:spPr>
          <a:xfrm>
            <a:off x="4694036" y="1780131"/>
            <a:ext cx="43841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b="1" i="1" dirty="0" smtClean="0">
                <a:solidFill>
                  <a:srgbClr val="0070C0"/>
                </a:solidFill>
              </a:rPr>
              <a:t>Selección de personal docente por servicios profesionales </a:t>
            </a:r>
            <a:endParaRPr lang="es-MX" sz="1400" b="1" i="1" dirty="0">
              <a:solidFill>
                <a:srgbClr val="0070C0"/>
              </a:solidFill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8964909" y="594140"/>
            <a:ext cx="297056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/>
              <a:t>FECHA: 12 DE FEBRERO DE 2019</a:t>
            </a:r>
          </a:p>
          <a:p>
            <a:r>
              <a:rPr lang="es-MX" sz="1200" dirty="0"/>
              <a:t>ELABORADO POR. GUILDA GRIZEL HERNÁNDEZ LÓPEZ, JEFA DEL DEPTO. DE RECURSOS HUMANOS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51182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 rot="19283257">
            <a:off x="-33634" y="378561"/>
            <a:ext cx="13619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CAJA NEGRA</a:t>
            </a:r>
            <a:endParaRPr lang="es-MX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649946" y="2292501"/>
            <a:ext cx="1873885" cy="173062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28600" indent="-228600" algn="just">
              <a:spcAft>
                <a:spcPts val="800"/>
              </a:spcAft>
              <a:buFont typeface="+mj-lt"/>
              <a:buAutoNum type="arabicPeriod"/>
            </a:pPr>
            <a:r>
              <a:rPr lang="es-MX" sz="1100" b="1" dirty="0">
                <a:ea typeface="Calibri" panose="020F0502020204030204" pitchFamily="34" charset="0"/>
                <a:cs typeface="Times New Roman" panose="02020603050405020304" pitchFamily="18" charset="0"/>
              </a:rPr>
              <a:t>Relación de maestros que aprobaron su examen de oposición</a:t>
            </a:r>
            <a:endParaRPr lang="es-MX" sz="1100" b="1" dirty="0" smtClean="0">
              <a:solidFill>
                <a:schemeClr val="tx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989705" y="1568965"/>
            <a:ext cx="1194366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ENTRADAS</a:t>
            </a:r>
            <a:endParaRPr lang="es-MX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2739109" y="345774"/>
            <a:ext cx="6252998" cy="10382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Recurso material: papelería (hojas, pluma), impresora, consumibles, luz e </a:t>
            </a:r>
            <a:r>
              <a:rPr lang="es-MX" sz="1100" dirty="0">
                <a:ea typeface="Calibri" panose="020F0502020204030204" pitchFamily="34" charset="0"/>
                <a:cs typeface="Times New Roman" panose="02020603050405020304" pitchFamily="18" charset="0"/>
              </a:rPr>
              <a:t>internet, proyector, </a:t>
            </a: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bocinas, formato de lista de asistencia, cafetería: café, vasos, cucharas, servilletas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1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Recurso humano: maestros, personal docente del área de desarrollo académico, personal del depto. de Recursos Humanos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Recurso financiero: recurso para la compra de consumibles</a:t>
            </a:r>
            <a:endParaRPr lang="es-MX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Rectángulo 10"/>
          <p:cNvSpPr/>
          <p:nvPr/>
        </p:nvSpPr>
        <p:spPr>
          <a:xfrm>
            <a:off x="4613638" y="5846"/>
            <a:ext cx="1196931" cy="375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b="1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RECURSOS</a:t>
            </a:r>
            <a:endParaRPr lang="es-MX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tángulo 11"/>
          <p:cNvSpPr/>
          <p:nvPr/>
        </p:nvSpPr>
        <p:spPr>
          <a:xfrm>
            <a:off x="3086531" y="2153160"/>
            <a:ext cx="5574584" cy="223458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100" dirty="0"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.- programación de fechas para actividades docentes de nuevo ingreso en coordinación con el depto. de Desarrollo Académico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2.- Se recibe </a:t>
            </a:r>
            <a:r>
              <a:rPr lang="es-MX" sz="1100" dirty="0"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aterial de apoyo para la impartición del curso de inducción por parte de los deptos. Responsables: recursos humanos, recursos financieros y desarrollo académico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3.- Oficio de invitación a cada maestro para asistir al curso de inducción (obligatorio)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100" dirty="0"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.- Presentación del personal de los departamentos responsables del curso, bienvenida por parte de las autoridades del platel, introducción, objetivo y alcance del curso, requisitos para el pago por servicios profesionales, cierre por parte de RH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5.- Como parte del curso de inducción, se imparte el curso de </a:t>
            </a:r>
            <a:r>
              <a:rPr lang="es-MX" sz="1100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microenseñanza</a:t>
            </a: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por parte del depto. de Desarrollo Académico</a:t>
            </a:r>
          </a:p>
        </p:txBody>
      </p:sp>
      <p:sp>
        <p:nvSpPr>
          <p:cNvPr id="13" name="Rectángulo 12"/>
          <p:cNvSpPr/>
          <p:nvPr/>
        </p:nvSpPr>
        <p:spPr>
          <a:xfrm>
            <a:off x="4613638" y="1348374"/>
            <a:ext cx="1087478" cy="375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b="1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PROCESO</a:t>
            </a:r>
            <a:endParaRPr lang="es-MX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Rectángulo 13"/>
          <p:cNvSpPr/>
          <p:nvPr/>
        </p:nvSpPr>
        <p:spPr>
          <a:xfrm>
            <a:off x="3086530" y="5107694"/>
            <a:ext cx="5574585" cy="4826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i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Asistencia al curso de inducción del 100% de los docentes de nuevo ingreso contratados por servicios profesionales</a:t>
            </a:r>
          </a:p>
        </p:txBody>
      </p:sp>
      <p:sp>
        <p:nvSpPr>
          <p:cNvPr id="15" name="Rectángulo 14"/>
          <p:cNvSpPr/>
          <p:nvPr/>
        </p:nvSpPr>
        <p:spPr>
          <a:xfrm>
            <a:off x="4718465" y="4546185"/>
            <a:ext cx="1297151" cy="375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b="1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INDICADOR</a:t>
            </a:r>
            <a:endParaRPr lang="es-MX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Rectángulo 15"/>
          <p:cNvSpPr/>
          <p:nvPr/>
        </p:nvSpPr>
        <p:spPr>
          <a:xfrm>
            <a:off x="9279970" y="1916075"/>
            <a:ext cx="2514763" cy="233439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100" dirty="0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1.- Oficio con información de actividades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100" dirty="0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2. Presentación en diapositivas del contenido del curso de inducción por Recursos Humanos  y Desarrollo Académico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100" dirty="0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3.- Lista de asistencia al curso</a:t>
            </a:r>
            <a:endParaRPr lang="es-MX" sz="1100" dirty="0" smtClean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Rectángulo 16"/>
          <p:cNvSpPr/>
          <p:nvPr/>
        </p:nvSpPr>
        <p:spPr>
          <a:xfrm>
            <a:off x="9585988" y="1544520"/>
            <a:ext cx="955453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SALIDAS</a:t>
            </a:r>
            <a:endParaRPr lang="es-MX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Rectángulo 17"/>
          <p:cNvSpPr/>
          <p:nvPr/>
        </p:nvSpPr>
        <p:spPr>
          <a:xfrm>
            <a:off x="352102" y="4665580"/>
            <a:ext cx="2535810" cy="170037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s-MX" sz="1100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s-MX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PELIGRO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1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1.- Desconocimiento del proceso para el pago de honorarios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2.- No poder pagar a maestros que no cumplan con los requisitos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3.- Inconformidad con las condiciones de trabajo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19" name="Rectángulo 18"/>
          <p:cNvSpPr/>
          <p:nvPr/>
        </p:nvSpPr>
        <p:spPr>
          <a:xfrm>
            <a:off x="8965149" y="4665579"/>
            <a:ext cx="2514763" cy="170037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s-MX" sz="11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RIESGO</a:t>
            </a:r>
            <a:endParaRPr lang="es-MX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1.- Desconocer las condiciones establecidas para el pago de sus servicios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28" name="Flecha arriba y abajo 27"/>
          <p:cNvSpPr/>
          <p:nvPr/>
        </p:nvSpPr>
        <p:spPr>
          <a:xfrm>
            <a:off x="4341438" y="1386327"/>
            <a:ext cx="138663" cy="587375"/>
          </a:xfrm>
          <a:prstGeom prst="up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9" name="Flecha arriba y abajo 28"/>
          <p:cNvSpPr/>
          <p:nvPr/>
        </p:nvSpPr>
        <p:spPr>
          <a:xfrm>
            <a:off x="4465244" y="4433481"/>
            <a:ext cx="134448" cy="539070"/>
          </a:xfrm>
          <a:prstGeom prst="up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0" name="Flecha izquierda y derecha 29"/>
          <p:cNvSpPr/>
          <p:nvPr/>
        </p:nvSpPr>
        <p:spPr>
          <a:xfrm>
            <a:off x="8687993" y="3258688"/>
            <a:ext cx="553831" cy="132779"/>
          </a:xfrm>
          <a:prstGeom prst="left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1" name="Flecha derecha 30"/>
          <p:cNvSpPr/>
          <p:nvPr/>
        </p:nvSpPr>
        <p:spPr>
          <a:xfrm>
            <a:off x="2523831" y="3167991"/>
            <a:ext cx="562700" cy="127906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CuadroTexto 1"/>
          <p:cNvSpPr txBox="1"/>
          <p:nvPr/>
        </p:nvSpPr>
        <p:spPr>
          <a:xfrm>
            <a:off x="4613638" y="1568353"/>
            <a:ext cx="42980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i="1" dirty="0" smtClean="0">
                <a:solidFill>
                  <a:srgbClr val="0070C0"/>
                </a:solidFill>
              </a:rPr>
              <a:t>Curso de formación a docentes de nuevo ingreso</a:t>
            </a:r>
            <a:endParaRPr lang="es-MX" b="1" i="1" dirty="0">
              <a:solidFill>
                <a:srgbClr val="0070C0"/>
              </a:solidFill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9279970" y="462026"/>
            <a:ext cx="300616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/>
              <a:t>FECHA: 12 DE FEBRERO DE 2019</a:t>
            </a:r>
          </a:p>
          <a:p>
            <a:r>
              <a:rPr lang="es-MX" sz="1200" dirty="0"/>
              <a:t>ELABORADO POR. GUILDA GRIZEL HERNÁNDEZ LÓPEZ, JEFA DEL DEPTO. DE RECURSOS HUMANOS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880803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3284</TotalTime>
  <Words>830</Words>
  <Application>Microsoft Office PowerPoint</Application>
  <PresentationFormat>Panorámica</PresentationFormat>
  <Paragraphs>113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Tema de Office</vt:lpstr>
      <vt:lpstr>Presentación de PowerPoint</vt:lpstr>
      <vt:lpstr>Presentación de PowerPoint</vt:lpstr>
      <vt:lpstr>Presentación de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Guillermo Salvador Plata Martínez</dc:creator>
  <cp:lastModifiedBy>Windows User</cp:lastModifiedBy>
  <cp:revision>91</cp:revision>
  <cp:lastPrinted>2019-03-01T18:31:07Z</cp:lastPrinted>
  <dcterms:created xsi:type="dcterms:W3CDTF">2017-10-05T18:52:50Z</dcterms:created>
  <dcterms:modified xsi:type="dcterms:W3CDTF">2019-03-01T18:31:44Z</dcterms:modified>
</cp:coreProperties>
</file>